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8"/>
  </p:notesMasterIdLst>
  <p:sldIdLst>
    <p:sldId id="256" r:id="rId2"/>
    <p:sldId id="270" r:id="rId3"/>
    <p:sldId id="259" r:id="rId4"/>
    <p:sldId id="257" r:id="rId5"/>
    <p:sldId id="266" r:id="rId6"/>
    <p:sldId id="258" r:id="rId7"/>
    <p:sldId id="271" r:id="rId8"/>
    <p:sldId id="274" r:id="rId9"/>
    <p:sldId id="269" r:id="rId10"/>
    <p:sldId id="261" r:id="rId11"/>
    <p:sldId id="262" r:id="rId12"/>
    <p:sldId id="273" r:id="rId13"/>
    <p:sldId id="272" r:id="rId14"/>
    <p:sldId id="267" r:id="rId15"/>
    <p:sldId id="275" r:id="rId16"/>
    <p:sldId id="268"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77976" autoAdjust="0"/>
  </p:normalViewPr>
  <p:slideViewPr>
    <p:cSldViewPr snapToGrid="0">
      <p:cViewPr varScale="1">
        <p:scale>
          <a:sx n="87" d="100"/>
          <a:sy n="87" d="100"/>
        </p:scale>
        <p:origin x="75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0A706C7-8579-471D-8037-36AB8862CE8D}" type="datetimeFigureOut">
              <a:rPr lang="en-US" smtClean="0"/>
              <a:t>8/15/2017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C701CFF-1D4D-4C09-A13E-5F1F841BC4E3}" type="slidenum">
              <a:rPr lang="en-US" smtClean="0"/>
              <a:t>‹#›</a:t>
            </a:fld>
            <a:endParaRPr lang="en-US" dirty="0"/>
          </a:p>
        </p:txBody>
      </p:sp>
    </p:spTree>
    <p:extLst>
      <p:ext uri="{BB962C8B-B14F-4D97-AF65-F5344CB8AC3E}">
        <p14:creationId xmlns:p14="http://schemas.microsoft.com/office/powerpoint/2010/main" val="311873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giving presentation? Tools, tips, new design manual, ….</a:t>
            </a:r>
          </a:p>
          <a:p>
            <a:endParaRPr lang="en-US" dirty="0" smtClean="0"/>
          </a:p>
          <a:p>
            <a:r>
              <a:rPr lang="en-US" dirty="0" smtClean="0"/>
              <a:t>Why important- understanding of project needs &amp; what it is supposed to deliver, save on time/money, redoing plans, overview of design manual, </a:t>
            </a:r>
          </a:p>
          <a:p>
            <a:endParaRPr lang="en-US" dirty="0" smtClean="0"/>
          </a:p>
          <a:p>
            <a:r>
              <a:rPr lang="en-US" dirty="0" smtClean="0"/>
              <a:t>Overview-HDM 202 Pre-Design Activities and touch on Key Decision Pts at beginning of HD-203, Preliminary Design.</a:t>
            </a:r>
          </a:p>
          <a:p>
            <a:endParaRPr lang="en-US" dirty="0" smtClean="0"/>
          </a:p>
          <a:p>
            <a:r>
              <a:rPr lang="en-US" dirty="0" smtClean="0"/>
              <a:t>As an audience-PM can use to prepare and consultants can use when preparing proposals</a:t>
            </a:r>
          </a:p>
          <a:p>
            <a:endParaRPr lang="en-US" dirty="0" smtClean="0"/>
          </a:p>
          <a:p>
            <a:r>
              <a:rPr lang="en-US" b="1" dirty="0" smtClean="0"/>
              <a:t>ALL BEFORE ADVERTISING</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1</a:t>
            </a:fld>
            <a:endParaRPr lang="en-US" dirty="0"/>
          </a:p>
        </p:txBody>
      </p:sp>
    </p:spTree>
    <p:extLst>
      <p:ext uri="{BB962C8B-B14F-4D97-AF65-F5344CB8AC3E}">
        <p14:creationId xmlns:p14="http://schemas.microsoft.com/office/powerpoint/2010/main" val="266136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52525"/>
            <a:ext cx="5586412" cy="3141663"/>
          </a:xfrm>
        </p:spPr>
      </p:sp>
      <p:sp>
        <p:nvSpPr>
          <p:cNvPr id="3" name="Notes Placeholder 2"/>
          <p:cNvSpPr>
            <a:spLocks noGrp="1"/>
          </p:cNvSpPr>
          <p:nvPr>
            <p:ph type="body" idx="1"/>
          </p:nvPr>
        </p:nvSpPr>
        <p:spPr/>
        <p:txBody>
          <a:bodyPr/>
          <a:lstStyle/>
          <a:p>
            <a:r>
              <a:rPr lang="en-US" dirty="0" smtClean="0"/>
              <a:t>Back in schedule from approved plan- especially R/W fiscal year</a:t>
            </a:r>
          </a:p>
          <a:p>
            <a:endParaRPr lang="en-US" dirty="0"/>
          </a:p>
          <a:p>
            <a:r>
              <a:rPr lang="en-US" dirty="0" smtClean="0"/>
              <a:t>Understanding of acquisition challenges, utility conflicts, etc.</a:t>
            </a:r>
            <a:r>
              <a:rPr lang="en-US" dirty="0"/>
              <a:t>	</a:t>
            </a:r>
            <a:endParaRPr lang="en-US" dirty="0" smtClean="0"/>
          </a:p>
          <a:p>
            <a:endParaRPr lang="en-US" dirty="0"/>
          </a:p>
          <a:p>
            <a:r>
              <a:rPr lang="en-US" dirty="0" smtClean="0"/>
              <a:t>In-house (DO, other DO, CO), on call services (statewide), advertise or combination?</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DC701CFF-1D4D-4C09-A13E-5F1F841BC4E3}" type="slidenum">
              <a:rPr lang="en-US" smtClean="0"/>
              <a:t>10</a:t>
            </a:fld>
            <a:endParaRPr lang="en-US"/>
          </a:p>
        </p:txBody>
      </p:sp>
    </p:spTree>
    <p:extLst>
      <p:ext uri="{BB962C8B-B14F-4D97-AF65-F5344CB8AC3E}">
        <p14:creationId xmlns:p14="http://schemas.microsoft.com/office/powerpoint/2010/main" val="32703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503572"/>
            <a:ext cx="5618480" cy="3665458"/>
          </a:xfrm>
        </p:spPr>
        <p:txBody>
          <a:bodyPr/>
          <a:lstStyle/>
          <a:p>
            <a:r>
              <a:rPr lang="en-US" dirty="0" smtClean="0"/>
              <a:t>See HD website for most current forms-This form breaks down items and state/consultants?</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11</a:t>
            </a:fld>
            <a:endParaRPr lang="en-US"/>
          </a:p>
        </p:txBody>
      </p:sp>
    </p:spTree>
    <p:extLst>
      <p:ext uri="{BB962C8B-B14F-4D97-AF65-F5344CB8AC3E}">
        <p14:creationId xmlns:p14="http://schemas.microsoft.com/office/powerpoint/2010/main" val="95494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Please note that this is not the Pre-design conference held with the consultant after they have been selected. </a:t>
            </a:r>
            <a:r>
              <a:rPr lang="en-US" dirty="0" smtClean="0"/>
              <a:t>District 9 call this the Red Flag Meeting. Used to discuss items as the name implies. </a:t>
            </a:r>
          </a:p>
          <a:p>
            <a:endParaRPr lang="en-US" dirty="0" smtClean="0"/>
          </a:p>
          <a:p>
            <a:r>
              <a:rPr lang="en-US" dirty="0" smtClean="0"/>
              <a:t>Invite appropriate Subject Matter Experts including construction and maintenance. </a:t>
            </a:r>
          </a:p>
          <a:p>
            <a:r>
              <a:rPr lang="en-US" dirty="0" smtClean="0"/>
              <a:t>Encourage site visit or at least us Google Earth, GIS, etc.</a:t>
            </a:r>
          </a:p>
          <a:p>
            <a:endParaRPr lang="en-US" dirty="0" smtClean="0"/>
          </a:p>
          <a:p>
            <a:r>
              <a:rPr lang="en-US" dirty="0" smtClean="0"/>
              <a:t>Project Scope- Will talk about more on next slider. Can lead to what guidance documents to refer to like GB, Low Volume, HCM, HSM, 3r Special Report 214, etc.</a:t>
            </a:r>
          </a:p>
          <a:p>
            <a:endParaRPr lang="en-US" dirty="0" smtClean="0"/>
          </a:p>
          <a:p>
            <a:r>
              <a:rPr lang="en-US" dirty="0" smtClean="0"/>
              <a:t>For schedule and milestones- 1</a:t>
            </a:r>
            <a:r>
              <a:rPr lang="en-US" baseline="30000" dirty="0" smtClean="0"/>
              <a:t>st</a:t>
            </a:r>
            <a:r>
              <a:rPr lang="en-US" dirty="0" smtClean="0"/>
              <a:t> is alternative concepts which is brainstorming. Consider all types of ideas that meet the P&amp;N. Should be without a preference.</a:t>
            </a:r>
          </a:p>
          <a:p>
            <a:endParaRPr lang="en-US" dirty="0" smtClean="0"/>
          </a:p>
          <a:p>
            <a:r>
              <a:rPr lang="en-US" dirty="0" err="1" smtClean="0"/>
              <a:t>Env</a:t>
            </a:r>
            <a:r>
              <a:rPr lang="en-US" dirty="0" smtClean="0"/>
              <a:t> Overview-air, aesthetics, cemeteries, cultural resources, endangered species, federal lands, floodplains, groundwater resources, </a:t>
            </a:r>
            <a:r>
              <a:rPr lang="en-US" dirty="0" err="1" smtClean="0"/>
              <a:t>HazMat</a:t>
            </a:r>
            <a:r>
              <a:rPr lang="en-US" dirty="0" smtClean="0"/>
              <a:t>/UST, 4f &amp; 6f, Socio Econ and EJ, streams, wetlands</a:t>
            </a:r>
          </a:p>
          <a:p>
            <a:endParaRPr lang="en-US" dirty="0" smtClean="0"/>
          </a:p>
          <a:p>
            <a:r>
              <a:rPr lang="en-US" dirty="0" smtClean="0"/>
              <a:t>Good to get public involvement early</a:t>
            </a:r>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12</a:t>
            </a:fld>
            <a:endParaRPr lang="en-US" dirty="0"/>
          </a:p>
        </p:txBody>
      </p:sp>
    </p:spTree>
    <p:extLst>
      <p:ext uri="{BB962C8B-B14F-4D97-AF65-F5344CB8AC3E}">
        <p14:creationId xmlns:p14="http://schemas.microsoft.com/office/powerpoint/2010/main" val="154535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ACCEPTANCE CRITERIA FOR PROJECT TO BE CONSIDERED SCOPED</a:t>
            </a:r>
          </a:p>
          <a:p>
            <a:endParaRPr lang="en-US" dirty="0" smtClean="0"/>
          </a:p>
          <a:p>
            <a:r>
              <a:rPr lang="en-US" dirty="0" smtClean="0"/>
              <a:t>Verify project description with PIF, </a:t>
            </a:r>
            <a:r>
              <a:rPr lang="en-US" dirty="0" err="1" smtClean="0"/>
              <a:t>Precon</a:t>
            </a:r>
            <a:r>
              <a:rPr lang="en-US" dirty="0" smtClean="0"/>
              <a:t> Database (report), DNA, etc. Includes location, length, mile points, etc. </a:t>
            </a:r>
          </a:p>
          <a:p>
            <a:endParaRPr lang="en-US" dirty="0" smtClean="0"/>
          </a:p>
          <a:p>
            <a:r>
              <a:rPr lang="en-US" dirty="0" smtClean="0"/>
              <a:t>This list also mirrors list of what is needed to advertise for consultant services in HD 205.2</a:t>
            </a:r>
          </a:p>
          <a:p>
            <a:endParaRPr lang="en-US" dirty="0" smtClean="0"/>
          </a:p>
          <a:p>
            <a:r>
              <a:rPr lang="en-US" dirty="0" smtClean="0"/>
              <a:t>Design Criteria-think bottom up</a:t>
            </a:r>
          </a:p>
          <a:p>
            <a:endParaRPr lang="en-US" dirty="0" smtClean="0"/>
          </a:p>
          <a:p>
            <a:r>
              <a:rPr lang="en-US" dirty="0" smtClean="0"/>
              <a:t>For right of way also consider needs for utility relocation</a:t>
            </a:r>
          </a:p>
          <a:p>
            <a:endParaRPr lang="en-US" dirty="0" smtClean="0"/>
          </a:p>
          <a:p>
            <a:r>
              <a:rPr lang="en-US" dirty="0" smtClean="0"/>
              <a:t>May need a Scope Verification Meeting for Federal Projects that are anticipated as CE LV 3 and above.</a:t>
            </a:r>
          </a:p>
          <a:p>
            <a:endParaRPr lang="en-US" dirty="0" smtClean="0"/>
          </a:p>
          <a:p>
            <a:r>
              <a:rPr lang="en-US" dirty="0" smtClean="0"/>
              <a:t>At this point may advertise for consultant services. Guidance is provided in HD 205.2 for information need to advertise project which includes scope and typically a DNA or equivalent.</a:t>
            </a:r>
          </a:p>
        </p:txBody>
      </p:sp>
      <p:sp>
        <p:nvSpPr>
          <p:cNvPr id="4" name="Slide Number Placeholder 3"/>
          <p:cNvSpPr>
            <a:spLocks noGrp="1"/>
          </p:cNvSpPr>
          <p:nvPr>
            <p:ph type="sldNum" sz="quarter" idx="10"/>
          </p:nvPr>
        </p:nvSpPr>
        <p:spPr/>
        <p:txBody>
          <a:bodyPr/>
          <a:lstStyle/>
          <a:p>
            <a:fld id="{DC701CFF-1D4D-4C09-A13E-5F1F841BC4E3}" type="slidenum">
              <a:rPr lang="en-US" smtClean="0"/>
              <a:t>13</a:t>
            </a:fld>
            <a:endParaRPr lang="en-US" dirty="0"/>
          </a:p>
        </p:txBody>
      </p:sp>
    </p:spTree>
    <p:extLst>
      <p:ext uri="{BB962C8B-B14F-4D97-AF65-F5344CB8AC3E}">
        <p14:creationId xmlns:p14="http://schemas.microsoft.com/office/powerpoint/2010/main" val="315445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input may be need to develop P&amp;N</a:t>
            </a:r>
          </a:p>
          <a:p>
            <a:endParaRPr lang="en-US" dirty="0" smtClean="0"/>
          </a:p>
          <a:p>
            <a:r>
              <a:rPr lang="en-US" dirty="0" smtClean="0"/>
              <a:t>Alts should be reasonable &amp; competitive. Would expand competitive to include unique-</a:t>
            </a:r>
            <a:r>
              <a:rPr lang="en-US" dirty="0" err="1" smtClean="0"/>
              <a:t>lt</a:t>
            </a:r>
            <a:r>
              <a:rPr lang="en-US" dirty="0" smtClean="0"/>
              <a:t>, </a:t>
            </a:r>
            <a:r>
              <a:rPr lang="en-US" dirty="0" err="1" smtClean="0"/>
              <a:t>rt</a:t>
            </a:r>
            <a:r>
              <a:rPr lang="en-US" dirty="0" smtClean="0"/>
              <a:t>, up middle (best alt up front not combo like alt 1-2B), small quick fix vs ultimate, </a:t>
            </a:r>
            <a:r>
              <a:rPr lang="en-US" dirty="0" err="1" smtClean="0"/>
              <a:t>etc</a:t>
            </a:r>
            <a:endParaRPr lang="en-US" dirty="0" smtClean="0"/>
          </a:p>
          <a:p>
            <a:endParaRPr lang="en-US" dirty="0" smtClean="0"/>
          </a:p>
          <a:p>
            <a:r>
              <a:rPr lang="en-US" dirty="0" smtClean="0"/>
              <a:t>Preferred alternative should meet P&amp;N,  be possible, practical, &amp; feasible, integrate </a:t>
            </a:r>
            <a:r>
              <a:rPr lang="en-US" dirty="0" err="1" smtClean="0"/>
              <a:t>env</a:t>
            </a:r>
            <a:r>
              <a:rPr lang="en-US" dirty="0" smtClean="0"/>
              <a:t> &amp; design, understandable, reasonable, defensible, </a:t>
            </a:r>
          </a:p>
          <a:p>
            <a:endParaRPr lang="en-US" dirty="0" smtClean="0"/>
          </a:p>
          <a:p>
            <a:r>
              <a:rPr lang="en-US" dirty="0" smtClean="0"/>
              <a:t>Need an alternate within </a:t>
            </a:r>
            <a:r>
              <a:rPr lang="en-US" dirty="0" err="1" smtClean="0"/>
              <a:t>sched</a:t>
            </a:r>
            <a:r>
              <a:rPr lang="en-US" dirty="0" smtClean="0"/>
              <a:t> and budget. Include No Build. Bottom up design may have a maintenance type application. Bridge replacement examples of bypass, buyout, closing, etc.</a:t>
            </a:r>
          </a:p>
          <a:p>
            <a:endParaRPr lang="en-US" dirty="0" smtClean="0"/>
          </a:p>
          <a:p>
            <a:r>
              <a:rPr lang="en-US" dirty="0" smtClean="0"/>
              <a:t>Scope of impacts summarizes SME input like </a:t>
            </a:r>
            <a:r>
              <a:rPr lang="en-US" dirty="0" err="1" smtClean="0"/>
              <a:t>env</a:t>
            </a:r>
            <a:r>
              <a:rPr lang="en-US" dirty="0" smtClean="0"/>
              <a:t>, R, &amp; U and the risks associated with each alternate and the time to resolve possible issues. The output may include a draft EA or CE, prelim alts, R&amp;U impacts with costs, possible mitigation measures, possible project costs and schedule impacts</a:t>
            </a:r>
          </a:p>
          <a:p>
            <a:endParaRPr lang="en-US" dirty="0" smtClean="0"/>
          </a:p>
          <a:p>
            <a:r>
              <a:rPr lang="en-US" dirty="0" smtClean="0"/>
              <a:t>Preferred alt characteristics-understandable, defensible, avoid delays to </a:t>
            </a:r>
            <a:r>
              <a:rPr lang="en-US" dirty="0" err="1" smtClean="0"/>
              <a:t>sched</a:t>
            </a:r>
            <a:r>
              <a:rPr lang="en-US" dirty="0" smtClean="0"/>
              <a:t>, rationale,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C701CFF-1D4D-4C09-A13E-5F1F841BC4E3}" type="slidenum">
              <a:rPr lang="en-US" smtClean="0"/>
              <a:t>14</a:t>
            </a:fld>
            <a:endParaRPr lang="en-US" dirty="0"/>
          </a:p>
        </p:txBody>
      </p:sp>
    </p:spTree>
    <p:extLst>
      <p:ext uri="{BB962C8B-B14F-4D97-AF65-F5344CB8AC3E}">
        <p14:creationId xmlns:p14="http://schemas.microsoft.com/office/powerpoint/2010/main" val="181111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that said want to avoid this…..</a:t>
            </a:r>
          </a:p>
          <a:p>
            <a:endParaRPr lang="en-US" dirty="0" smtClean="0"/>
          </a:p>
          <a:p>
            <a:endParaRPr lang="en-US" dirty="0" smtClean="0"/>
          </a:p>
          <a:p>
            <a:r>
              <a:rPr lang="en-US" dirty="0" smtClean="0"/>
              <a:t>When scoping besides “standards”, consider balancing engineering, environment, &amp; economics. This is in line with Context Sensitive Design. Maintain flexibility when designing. Also consider basic needs of project. Consider a bottom up approach. </a:t>
            </a:r>
          </a:p>
          <a:p>
            <a:endParaRPr lang="en-US" dirty="0" smtClean="0"/>
          </a:p>
          <a:p>
            <a:r>
              <a:rPr lang="en-US" dirty="0" smtClean="0"/>
              <a:t>Sometimes straight, wide, and flat is not always safer.</a:t>
            </a:r>
          </a:p>
          <a:p>
            <a:endParaRPr lang="en-US" dirty="0" smtClean="0"/>
          </a:p>
          <a:p>
            <a:r>
              <a:rPr lang="en-US" b="1" dirty="0" smtClean="0"/>
              <a:t>Main point</a:t>
            </a:r>
            <a:r>
              <a:rPr lang="en-US" dirty="0" smtClean="0"/>
              <a:t>, allow time for proper scoping. It will pay off in the future. Maybe 20% $ and 39% time</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15</a:t>
            </a:fld>
            <a:endParaRPr lang="en-US" dirty="0"/>
          </a:p>
        </p:txBody>
      </p:sp>
    </p:spTree>
    <p:extLst>
      <p:ext uri="{BB962C8B-B14F-4D97-AF65-F5344CB8AC3E}">
        <p14:creationId xmlns:p14="http://schemas.microsoft.com/office/powerpoint/2010/main" val="202697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39825"/>
            <a:ext cx="5584825" cy="3141663"/>
          </a:xfrm>
        </p:spPr>
      </p:sp>
      <p:sp>
        <p:nvSpPr>
          <p:cNvPr id="3" name="Notes Placeholder 2"/>
          <p:cNvSpPr>
            <a:spLocks noGrp="1"/>
          </p:cNvSpPr>
          <p:nvPr>
            <p:ph type="body" idx="1"/>
          </p:nvPr>
        </p:nvSpPr>
        <p:spPr/>
        <p:txBody>
          <a:bodyPr/>
          <a:lstStyle/>
          <a:p>
            <a:r>
              <a:rPr lang="en-US" dirty="0" smtClean="0"/>
              <a:t>Thank you. Questions???</a:t>
            </a:r>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16</a:t>
            </a:fld>
            <a:endParaRPr lang="en-US" dirty="0"/>
          </a:p>
        </p:txBody>
      </p:sp>
    </p:spTree>
    <p:extLst>
      <p:ext uri="{BB962C8B-B14F-4D97-AF65-F5344CB8AC3E}">
        <p14:creationId xmlns:p14="http://schemas.microsoft.com/office/powerpoint/2010/main" val="72708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 to a sufficient level of definition such that scope and delivery is complete and a budget and project completion date can be accurately established to minimize the risk of significant change and project overruns.</a:t>
            </a:r>
          </a:p>
          <a:p>
            <a:endParaRPr lang="en-US" dirty="0" smtClean="0"/>
          </a:p>
          <a:p>
            <a:endParaRPr lang="en-US" dirty="0" smtClean="0"/>
          </a:p>
          <a:p>
            <a:r>
              <a:rPr lang="en-US" dirty="0" smtClean="0"/>
              <a:t>Project Scope: The work that needs to be accomplished to deliver a product, service, or result with the specified features and functions.</a:t>
            </a:r>
          </a:p>
          <a:p>
            <a:endParaRPr lang="en-US" dirty="0" smtClean="0"/>
          </a:p>
          <a:p>
            <a:r>
              <a:rPr lang="en-US" dirty="0" smtClean="0"/>
              <a:t>Scope in Project Management: The process of obtaining information required to commence a particular project  and using such information to create a detailed description of the project and product.  It also involves knowing about the features of the product  that will meet the requirements of the stakeholder.</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2</a:t>
            </a:fld>
            <a:endParaRPr lang="en-US" dirty="0"/>
          </a:p>
        </p:txBody>
      </p:sp>
    </p:spTree>
    <p:extLst>
      <p:ext uri="{BB962C8B-B14F-4D97-AF65-F5344CB8AC3E}">
        <p14:creationId xmlns:p14="http://schemas.microsoft.com/office/powerpoint/2010/main" val="77375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r>
              <a:rPr lang="en-US" baseline="0" dirty="0" smtClean="0"/>
              <a:t> include budget, human resources, etc.</a:t>
            </a:r>
          </a:p>
          <a:p>
            <a:endParaRPr lang="en-US" dirty="0"/>
          </a:p>
          <a:p>
            <a:r>
              <a:rPr lang="en-US" dirty="0" smtClean="0"/>
              <a:t>What happens if the work to develop a more defined scope increases?</a:t>
            </a:r>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3</a:t>
            </a:fld>
            <a:endParaRPr lang="en-US" dirty="0"/>
          </a:p>
        </p:txBody>
      </p:sp>
    </p:spTree>
    <p:extLst>
      <p:ext uri="{BB962C8B-B14F-4D97-AF65-F5344CB8AC3E}">
        <p14:creationId xmlns:p14="http://schemas.microsoft.com/office/powerpoint/2010/main" val="82409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takes scoping all the way to preferred alternate.</a:t>
            </a:r>
          </a:p>
          <a:p>
            <a:endParaRPr lang="en-US" dirty="0" smtClean="0"/>
          </a:p>
          <a:p>
            <a:r>
              <a:rPr lang="en-US" dirty="0" smtClean="0"/>
              <a:t>Mac </a:t>
            </a:r>
            <a:r>
              <a:rPr lang="en-US" dirty="0" err="1" smtClean="0"/>
              <a:t>Yowell</a:t>
            </a:r>
            <a:r>
              <a:rPr lang="en-US" dirty="0" smtClean="0"/>
              <a:t> quote $1 to $7</a:t>
            </a:r>
          </a:p>
          <a:p>
            <a:endParaRPr lang="en-US" dirty="0" smtClean="0"/>
          </a:p>
          <a:p>
            <a:r>
              <a:rPr lang="en-US" dirty="0" smtClean="0"/>
              <a:t>Another benefit of well defined scope is that it can alleviate scope creep</a:t>
            </a:r>
          </a:p>
          <a:p>
            <a:endParaRPr lang="en-US" dirty="0" smtClean="0"/>
          </a:p>
          <a:p>
            <a:r>
              <a:rPr lang="en-US" dirty="0" smtClean="0"/>
              <a:t>Allocate proper amount of time for size and complexity of each project. (Flexibility)</a:t>
            </a:r>
          </a:p>
          <a:p>
            <a:endParaRPr lang="en-US" dirty="0" smtClean="0"/>
          </a:p>
          <a:p>
            <a:r>
              <a:rPr lang="en-US" dirty="0" smtClean="0"/>
              <a:t>Flexible process-smaller or simpler projects may not need same time and effort to achieve adequate scope</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4</a:t>
            </a:fld>
            <a:endParaRPr lang="en-US"/>
          </a:p>
        </p:txBody>
      </p:sp>
    </p:spTree>
    <p:extLst>
      <p:ext uri="{BB962C8B-B14F-4D97-AF65-F5344CB8AC3E}">
        <p14:creationId xmlns:p14="http://schemas.microsoft.com/office/powerpoint/2010/main" val="167847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experienced this?</a:t>
            </a:r>
          </a:p>
          <a:p>
            <a:endParaRPr lang="en-US" dirty="0" smtClean="0"/>
          </a:p>
          <a:p>
            <a:r>
              <a:rPr lang="en-US" dirty="0" smtClean="0"/>
              <a:t>May compare building a road to building a house</a:t>
            </a:r>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5</a:t>
            </a:fld>
            <a:endParaRPr lang="en-US" dirty="0"/>
          </a:p>
        </p:txBody>
      </p:sp>
    </p:spTree>
    <p:extLst>
      <p:ext uri="{BB962C8B-B14F-4D97-AF65-F5344CB8AC3E}">
        <p14:creationId xmlns:p14="http://schemas.microsoft.com/office/powerpoint/2010/main" val="425314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MEAT OF PRESENTATION</a:t>
            </a:r>
          </a:p>
          <a:p>
            <a:endParaRPr lang="en-US" dirty="0" smtClean="0"/>
          </a:p>
          <a:p>
            <a:r>
              <a:rPr lang="en-US" dirty="0" smtClean="0"/>
              <a:t>Official New HDM signed and approved 3/27/17.</a:t>
            </a:r>
          </a:p>
          <a:p>
            <a:endParaRPr lang="en-US" dirty="0" smtClean="0"/>
          </a:p>
          <a:p>
            <a:r>
              <a:rPr lang="en-US" dirty="0" smtClean="0"/>
              <a:t>Short version of table of contents that can link to as well</a:t>
            </a:r>
          </a:p>
          <a:p>
            <a:endParaRPr lang="en-US" dirty="0" smtClean="0"/>
          </a:p>
          <a:p>
            <a:r>
              <a:rPr lang="en-US" dirty="0" smtClean="0"/>
              <a:t>Different links provided in respective sections for these Pre-Design Activities</a:t>
            </a:r>
          </a:p>
          <a:p>
            <a:endParaRPr lang="en-US" dirty="0" smtClean="0"/>
          </a:p>
          <a:p>
            <a:r>
              <a:rPr lang="en-US" dirty="0" smtClean="0"/>
              <a:t>Parallel graphic representative to show how it builds upon itself. Note that an estimate is determined that should align with budget. **Nice if preliminary engineering and environmental was a program so an estimate could support the budget.</a:t>
            </a:r>
          </a:p>
          <a:p>
            <a:endParaRPr lang="en-US" dirty="0" smtClean="0"/>
          </a:p>
          <a:p>
            <a:r>
              <a:rPr lang="en-US" dirty="0" smtClean="0"/>
              <a:t>Pre-design meeting is not the Predesign conference meeting held with consultant. This meeting is held by PDM to review issues faced by the project. Would encourage minutes to this meeting and will elaborate later.</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6</a:t>
            </a:fld>
            <a:endParaRPr lang="en-US" dirty="0"/>
          </a:p>
        </p:txBody>
      </p:sp>
    </p:spTree>
    <p:extLst>
      <p:ext uri="{BB962C8B-B14F-4D97-AF65-F5344CB8AC3E}">
        <p14:creationId xmlns:p14="http://schemas.microsoft.com/office/powerpoint/2010/main" val="147331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HDM Table of Contents-link to sections and links in sections. Above is cut out of Project Data.</a:t>
            </a:r>
          </a:p>
          <a:p>
            <a:endParaRPr lang="en-US" dirty="0" smtClean="0"/>
          </a:p>
          <a:p>
            <a:r>
              <a:rPr lang="en-US" dirty="0" smtClean="0"/>
              <a:t>Planning Study section- like DNA and include Preliminary Cost Estimate worksheet. Excel worksheet is also on KYTC intranet site. Created by Keith Damron. Includes all phases. Will see in a bit.</a:t>
            </a:r>
          </a:p>
          <a:p>
            <a:endParaRPr lang="en-US" dirty="0" smtClean="0"/>
          </a:p>
          <a:p>
            <a:r>
              <a:rPr lang="en-US" dirty="0" smtClean="0"/>
              <a:t>For crash data may consider the flexible design or bottom up approach. Some projects may not have crash problems or can be mitigated with little effort.</a:t>
            </a:r>
          </a:p>
          <a:p>
            <a:endParaRPr lang="en-US" dirty="0" smtClean="0"/>
          </a:p>
          <a:p>
            <a:r>
              <a:rPr lang="en-US" dirty="0" smtClean="0"/>
              <a:t>What are some other items to consider?  - besides stakeholder input from PRUC maintenance may include elected officials, residents, sponsor,  ….who else???</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7</a:t>
            </a:fld>
            <a:endParaRPr lang="en-US" dirty="0"/>
          </a:p>
        </p:txBody>
      </p:sp>
    </p:spTree>
    <p:extLst>
      <p:ext uri="{BB962C8B-B14F-4D97-AF65-F5344CB8AC3E}">
        <p14:creationId xmlns:p14="http://schemas.microsoft.com/office/powerpoint/2010/main" val="188873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Contains Project Identification, existing project data, P&amp;N, </a:t>
            </a:r>
            <a:r>
              <a:rPr lang="en-US" dirty="0" err="1" smtClean="0"/>
              <a:t>env</a:t>
            </a:r>
            <a:r>
              <a:rPr lang="en-US" dirty="0" smtClean="0"/>
              <a:t> overview, utility contacts, and an estimate.</a:t>
            </a:r>
          </a:p>
          <a:p>
            <a:endParaRPr lang="en-US" dirty="0" smtClean="0"/>
          </a:p>
          <a:p>
            <a:r>
              <a:rPr lang="en-US" dirty="0" smtClean="0"/>
              <a:t>P&amp;N is broken into factors to help establish need for a proposed action. Breakout on P&amp;N.  Data driven and emphasize data that is current and factual and supports why project is being pursued. Example: If data shows safety is not an issue then do not list in P&amp;N. Potentially unsafe or hazardous is not a need. May be need is mainly improving capacity.</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8</a:t>
            </a:fld>
            <a:endParaRPr lang="en-US" dirty="0"/>
          </a:p>
        </p:txBody>
      </p:sp>
    </p:spTree>
    <p:extLst>
      <p:ext uri="{BB962C8B-B14F-4D97-AF65-F5344CB8AC3E}">
        <p14:creationId xmlns:p14="http://schemas.microsoft.com/office/powerpoint/2010/main" val="124244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preliminary scoping estimate consider contingencies which typically range from 25-35% and type of structure, number of spans, pier heights, number of beams, proposed deck square foot, approach work. May also consider other cost assumptions an risks</a:t>
            </a:r>
          </a:p>
          <a:p>
            <a:endParaRPr lang="en-US" dirty="0" smtClean="0"/>
          </a:p>
          <a:p>
            <a:r>
              <a:rPr lang="en-US" dirty="0" smtClean="0"/>
              <a:t>Where can get information?? LiDAR, Google Earth, site visit, PVA online or courthouse, interviews, GIS, ….</a:t>
            </a:r>
          </a:p>
          <a:p>
            <a:endParaRPr lang="en-US" dirty="0"/>
          </a:p>
        </p:txBody>
      </p:sp>
      <p:sp>
        <p:nvSpPr>
          <p:cNvPr id="4" name="Slide Number Placeholder 3"/>
          <p:cNvSpPr>
            <a:spLocks noGrp="1"/>
          </p:cNvSpPr>
          <p:nvPr>
            <p:ph type="sldNum" sz="quarter" idx="10"/>
          </p:nvPr>
        </p:nvSpPr>
        <p:spPr/>
        <p:txBody>
          <a:bodyPr/>
          <a:lstStyle/>
          <a:p>
            <a:fld id="{DC701CFF-1D4D-4C09-A13E-5F1F841BC4E3}" type="slidenum">
              <a:rPr lang="en-US" smtClean="0"/>
              <a:t>9</a:t>
            </a:fld>
            <a:endParaRPr lang="en-US" dirty="0"/>
          </a:p>
        </p:txBody>
      </p:sp>
    </p:spTree>
    <p:extLst>
      <p:ext uri="{BB962C8B-B14F-4D97-AF65-F5344CB8AC3E}">
        <p14:creationId xmlns:p14="http://schemas.microsoft.com/office/powerpoint/2010/main" val="315856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294246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291951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34871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80290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202243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80359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D414A-EF8D-4359-9FBB-23608A53E6F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1404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228351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410026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064B3817-9996-492A-A565-313F4B5BE851}" type="datetimeFigureOut">
              <a:rPr lang="en-US" smtClean="0"/>
              <a:t>8/15/2017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418722318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64B3817-9996-492A-A565-313F4B5BE851}" type="datetimeFigureOut">
              <a:rPr lang="en-US" smtClean="0"/>
              <a:t>8/15/2017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08D414A-EF8D-4359-9FBB-23608A53E6F5}" type="slidenum">
              <a:rPr lang="en-US" smtClean="0"/>
              <a:t>‹#›</a:t>
            </a:fld>
            <a:endParaRPr lang="en-US" dirty="0"/>
          </a:p>
        </p:txBody>
      </p:sp>
    </p:spTree>
    <p:extLst>
      <p:ext uri="{BB962C8B-B14F-4D97-AF65-F5344CB8AC3E}">
        <p14:creationId xmlns:p14="http://schemas.microsoft.com/office/powerpoint/2010/main" val="390611996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64B3817-9996-492A-A565-313F4B5BE851}" type="datetimeFigureOut">
              <a:rPr lang="en-US" smtClean="0"/>
              <a:t>8/15/2017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08D414A-EF8D-4359-9FBB-23608A53E6F5}" type="slidenum">
              <a:rPr lang="en-US" smtClean="0"/>
              <a:t>‹#›</a:t>
            </a:fld>
            <a:endParaRPr lang="en-US" dirty="0"/>
          </a:p>
        </p:txBody>
      </p:sp>
    </p:spTree>
    <p:extLst>
      <p:ext uri="{BB962C8B-B14F-4D97-AF65-F5344CB8AC3E}">
        <p14:creationId xmlns:p14="http://schemas.microsoft.com/office/powerpoint/2010/main" val="3757561870"/>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_-6X1-SLOXM"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548" y="227842"/>
            <a:ext cx="9144000" cy="2387600"/>
          </a:xfrm>
        </p:spPr>
        <p:txBody>
          <a:bodyPr/>
          <a:lstStyle/>
          <a:p>
            <a:r>
              <a:rPr lang="en-US" smtClean="0"/>
              <a:t>On Your </a:t>
            </a:r>
            <a:r>
              <a:rPr lang="en-US" dirty="0" smtClean="0"/>
              <a:t>Mark, Get Ready,…SCOPE!</a:t>
            </a:r>
            <a:endParaRPr lang="en-US" dirty="0"/>
          </a:p>
        </p:txBody>
      </p:sp>
      <p:sp>
        <p:nvSpPr>
          <p:cNvPr id="3" name="Subtitle 2"/>
          <p:cNvSpPr>
            <a:spLocks noGrp="1"/>
          </p:cNvSpPr>
          <p:nvPr>
            <p:ph type="subTitle" idx="1"/>
          </p:nvPr>
        </p:nvSpPr>
        <p:spPr>
          <a:xfrm>
            <a:off x="1434548" y="5648189"/>
            <a:ext cx="9329531" cy="840753"/>
          </a:xfrm>
        </p:spPr>
        <p:txBody>
          <a:bodyPr>
            <a:normAutofit lnSpcReduction="10000"/>
          </a:bodyPr>
          <a:lstStyle/>
          <a:p>
            <a:r>
              <a:rPr lang="en-US" sz="2400" i="1" dirty="0">
                <a:solidFill>
                  <a:schemeClr val="bg1"/>
                </a:solidFill>
              </a:rPr>
              <a:t>“The farther back you can look, the farther forward you are likely to see.” </a:t>
            </a:r>
            <a:endParaRPr lang="en-US" sz="2400" i="1" dirty="0" smtClean="0">
              <a:solidFill>
                <a:schemeClr val="bg1"/>
              </a:solidFill>
            </a:endParaRPr>
          </a:p>
          <a:p>
            <a:r>
              <a:rPr lang="en-US" dirty="0" smtClean="0">
                <a:solidFill>
                  <a:schemeClr val="bg1"/>
                </a:solidFill>
              </a:rPr>
              <a:t>-</a:t>
            </a:r>
            <a:r>
              <a:rPr lang="en-US" dirty="0">
                <a:solidFill>
                  <a:schemeClr val="bg1"/>
                </a:solidFill>
              </a:rPr>
              <a:t>Winston Churchill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563" y="3388865"/>
            <a:ext cx="2857500" cy="1485900"/>
          </a:xfrm>
          <a:prstGeom prst="rect">
            <a:avLst/>
          </a:prstGeom>
        </p:spPr>
      </p:pic>
      <p:sp>
        <p:nvSpPr>
          <p:cNvPr id="5" name="TextBox 4"/>
          <p:cNvSpPr txBox="1"/>
          <p:nvPr/>
        </p:nvSpPr>
        <p:spPr>
          <a:xfrm>
            <a:off x="10265319" y="6488942"/>
            <a:ext cx="1926681" cy="369332"/>
          </a:xfrm>
          <a:prstGeom prst="rect">
            <a:avLst/>
          </a:prstGeom>
          <a:noFill/>
        </p:spPr>
        <p:txBody>
          <a:bodyPr wrap="none" rtlCol="0">
            <a:spAutoFit/>
          </a:bodyPr>
          <a:lstStyle/>
          <a:p>
            <a:r>
              <a:rPr lang="en-US" i="1" dirty="0" smtClean="0"/>
              <a:t>Brad Eldridge, KYTC</a:t>
            </a:r>
            <a:endParaRPr lang="en-US" i="1" dirty="0"/>
          </a:p>
        </p:txBody>
      </p:sp>
    </p:spTree>
    <p:extLst>
      <p:ext uri="{BB962C8B-B14F-4D97-AF65-F5344CB8AC3E}">
        <p14:creationId xmlns:p14="http://schemas.microsoft.com/office/powerpoint/2010/main" val="159513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RESOURCE DETERMINATION</a:t>
            </a:r>
            <a:endParaRPr lang="en-US" sz="3600" dirty="0"/>
          </a:p>
        </p:txBody>
      </p:sp>
      <p:sp>
        <p:nvSpPr>
          <p:cNvPr id="3" name="Content Placeholder 2"/>
          <p:cNvSpPr>
            <a:spLocks noGrp="1"/>
          </p:cNvSpPr>
          <p:nvPr>
            <p:ph idx="1"/>
          </p:nvPr>
        </p:nvSpPr>
        <p:spPr/>
        <p:txBody>
          <a:bodyPr>
            <a:normAutofit/>
          </a:bodyPr>
          <a:lstStyle/>
          <a:p>
            <a:pPr marL="742950" lvl="1" indent="-285750"/>
            <a:r>
              <a:rPr lang="en-US" sz="2800" dirty="0" smtClean="0"/>
              <a:t>Project Schedule</a:t>
            </a:r>
          </a:p>
          <a:p>
            <a:pPr marL="742950" lvl="1" indent="-285750"/>
            <a:r>
              <a:rPr lang="en-US" sz="2800" dirty="0" smtClean="0"/>
              <a:t>Milestones</a:t>
            </a:r>
          </a:p>
          <a:p>
            <a:pPr marL="742950" lvl="1" indent="-285750"/>
            <a:r>
              <a:rPr lang="en-US" sz="2800" dirty="0" smtClean="0"/>
              <a:t>Impact mitigation</a:t>
            </a:r>
          </a:p>
          <a:p>
            <a:pPr marL="742950" lvl="1" indent="-285750"/>
            <a:r>
              <a:rPr lang="en-US" sz="2800" dirty="0" smtClean="0"/>
              <a:t>Difficulty obtaining right of way</a:t>
            </a:r>
          </a:p>
          <a:p>
            <a:pPr marL="742950" lvl="1" indent="-285750"/>
            <a:r>
              <a:rPr lang="en-US" sz="2800" dirty="0" smtClean="0"/>
              <a:t>Utility Relocation</a:t>
            </a:r>
            <a:endParaRPr lang="en-US" sz="2800" dirty="0"/>
          </a:p>
        </p:txBody>
      </p:sp>
    </p:spTree>
    <p:extLst>
      <p:ext uri="{BB962C8B-B14F-4D97-AF65-F5344CB8AC3E}">
        <p14:creationId xmlns:p14="http://schemas.microsoft.com/office/powerpoint/2010/main" val="1964200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Project Authorization</a:t>
            </a:r>
            <a:endParaRPr lang="en-US" sz="3600" dirty="0"/>
          </a:p>
        </p:txBody>
      </p:sp>
      <p:sp>
        <p:nvSpPr>
          <p:cNvPr id="3" name="Content Placeholder 2"/>
          <p:cNvSpPr>
            <a:spLocks noGrp="1"/>
          </p:cNvSpPr>
          <p:nvPr>
            <p:ph idx="1"/>
          </p:nvPr>
        </p:nvSpPr>
        <p:spPr>
          <a:xfrm>
            <a:off x="2231136" y="2638044"/>
            <a:ext cx="7729728" cy="3071876"/>
          </a:xfrm>
        </p:spPr>
        <p:txBody>
          <a:bodyPr>
            <a:normAutofit fontScale="92500" lnSpcReduction="20000"/>
          </a:bodyPr>
          <a:lstStyle/>
          <a:p>
            <a:r>
              <a:rPr lang="en-US" sz="2800" dirty="0" smtClean="0"/>
              <a:t>Initial design authorization-Design Funds Documentation Summary Form. </a:t>
            </a:r>
          </a:p>
          <a:p>
            <a:pPr marL="0" indent="0">
              <a:buNone/>
            </a:pPr>
            <a:endParaRPr lang="en-US" sz="2800" dirty="0" smtClean="0"/>
          </a:p>
          <a:p>
            <a:pPr lvl="1"/>
            <a:r>
              <a:rPr lang="en-US" sz="2800" dirty="0" smtClean="0"/>
              <a:t>What items are needed to develop project</a:t>
            </a:r>
          </a:p>
          <a:p>
            <a:pPr lvl="1"/>
            <a:r>
              <a:rPr lang="en-US" sz="2800" dirty="0" smtClean="0"/>
              <a:t>Who will be performing what services</a:t>
            </a:r>
          </a:p>
          <a:p>
            <a:pPr lvl="1"/>
            <a:r>
              <a:rPr lang="en-US" sz="2800" dirty="0" smtClean="0"/>
              <a:t>Indication of Production Hours due anticipated expenditures</a:t>
            </a:r>
          </a:p>
          <a:p>
            <a:pPr lvl="1"/>
            <a:endParaRPr lang="en-US" dirty="0"/>
          </a:p>
        </p:txBody>
      </p:sp>
    </p:spTree>
    <p:extLst>
      <p:ext uri="{BB962C8B-B14F-4D97-AF65-F5344CB8AC3E}">
        <p14:creationId xmlns:p14="http://schemas.microsoft.com/office/powerpoint/2010/main" val="1102447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Pre-Design Meeting</a:t>
            </a:r>
          </a:p>
        </p:txBody>
      </p:sp>
      <p:sp>
        <p:nvSpPr>
          <p:cNvPr id="3" name="Content Placeholder 2"/>
          <p:cNvSpPr>
            <a:spLocks noGrp="1"/>
          </p:cNvSpPr>
          <p:nvPr>
            <p:ph sz="half" idx="1"/>
          </p:nvPr>
        </p:nvSpPr>
        <p:spPr/>
        <p:txBody>
          <a:bodyPr/>
          <a:lstStyle/>
          <a:p>
            <a:r>
              <a:rPr lang="en-US" sz="2800" dirty="0"/>
              <a:t>Purpose and Need</a:t>
            </a:r>
          </a:p>
          <a:p>
            <a:r>
              <a:rPr lang="en-US" sz="2800" dirty="0"/>
              <a:t>Project Scope</a:t>
            </a:r>
          </a:p>
          <a:p>
            <a:r>
              <a:rPr lang="en-US" sz="2800" dirty="0"/>
              <a:t>Schedule and Milestones</a:t>
            </a:r>
          </a:p>
          <a:p>
            <a:r>
              <a:rPr lang="en-US" sz="2800" dirty="0"/>
              <a:t>Additional Resources</a:t>
            </a:r>
          </a:p>
          <a:p>
            <a:endParaRPr lang="en-US" dirty="0"/>
          </a:p>
        </p:txBody>
      </p:sp>
      <p:sp>
        <p:nvSpPr>
          <p:cNvPr id="4" name="Content Placeholder 3"/>
          <p:cNvSpPr>
            <a:spLocks noGrp="1"/>
          </p:cNvSpPr>
          <p:nvPr>
            <p:ph sz="half" idx="2"/>
          </p:nvPr>
        </p:nvSpPr>
        <p:spPr/>
        <p:txBody>
          <a:bodyPr/>
          <a:lstStyle/>
          <a:p>
            <a:r>
              <a:rPr lang="en-US" sz="2800" dirty="0"/>
              <a:t>Additional Mapping</a:t>
            </a:r>
          </a:p>
          <a:p>
            <a:r>
              <a:rPr lang="en-US" sz="2800" dirty="0"/>
              <a:t>Environmental Overview</a:t>
            </a:r>
          </a:p>
          <a:p>
            <a:r>
              <a:rPr lang="en-US" sz="2800" dirty="0"/>
              <a:t>Traffic Forecasting</a:t>
            </a:r>
          </a:p>
          <a:p>
            <a:r>
              <a:rPr lang="en-US" sz="2800" dirty="0"/>
              <a:t>Public Involvement</a:t>
            </a:r>
          </a:p>
          <a:p>
            <a:endParaRPr lang="en-US" dirty="0"/>
          </a:p>
        </p:txBody>
      </p:sp>
    </p:spTree>
    <p:extLst>
      <p:ext uri="{BB962C8B-B14F-4D97-AF65-F5344CB8AC3E}">
        <p14:creationId xmlns:p14="http://schemas.microsoft.com/office/powerpoint/2010/main" val="135915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a project scope</a:t>
            </a:r>
            <a:endParaRPr lang="en-US" sz="3200" dirty="0"/>
          </a:p>
        </p:txBody>
      </p:sp>
      <p:sp>
        <p:nvSpPr>
          <p:cNvPr id="3" name="Content Placeholder 2"/>
          <p:cNvSpPr>
            <a:spLocks noGrp="1"/>
          </p:cNvSpPr>
          <p:nvPr>
            <p:ph sz="half" idx="1"/>
          </p:nvPr>
        </p:nvSpPr>
        <p:spPr/>
        <p:txBody>
          <a:bodyPr>
            <a:normAutofit lnSpcReduction="10000"/>
          </a:bodyPr>
          <a:lstStyle/>
          <a:p>
            <a:r>
              <a:rPr lang="en-US" sz="2400" dirty="0"/>
              <a:t>Type of Project</a:t>
            </a:r>
          </a:p>
          <a:p>
            <a:r>
              <a:rPr lang="en-US" sz="2400" dirty="0"/>
              <a:t>Project Description</a:t>
            </a:r>
          </a:p>
          <a:p>
            <a:r>
              <a:rPr lang="en-US" sz="2400" dirty="0"/>
              <a:t>Draft Purpose and Need</a:t>
            </a:r>
          </a:p>
          <a:p>
            <a:r>
              <a:rPr lang="en-US" sz="2400" dirty="0"/>
              <a:t>Roadway Characteristics</a:t>
            </a:r>
          </a:p>
          <a:p>
            <a:r>
              <a:rPr lang="en-US" sz="2400" dirty="0"/>
              <a:t>Potential Options to Consider</a:t>
            </a:r>
          </a:p>
          <a:p>
            <a:r>
              <a:rPr lang="en-US" sz="2400" dirty="0"/>
              <a:t>Design Criteria</a:t>
            </a:r>
          </a:p>
          <a:p>
            <a:endParaRPr lang="en-US" dirty="0"/>
          </a:p>
        </p:txBody>
      </p:sp>
      <p:sp>
        <p:nvSpPr>
          <p:cNvPr id="4" name="Content Placeholder 3"/>
          <p:cNvSpPr>
            <a:spLocks noGrp="1"/>
          </p:cNvSpPr>
          <p:nvPr>
            <p:ph sz="half" idx="2"/>
          </p:nvPr>
        </p:nvSpPr>
        <p:spPr/>
        <p:txBody>
          <a:bodyPr>
            <a:normAutofit lnSpcReduction="10000"/>
          </a:bodyPr>
          <a:lstStyle/>
          <a:p>
            <a:r>
              <a:rPr lang="en-US" sz="2400" dirty="0"/>
              <a:t>Proposed Access Control</a:t>
            </a:r>
          </a:p>
          <a:p>
            <a:r>
              <a:rPr lang="en-US" sz="2400" dirty="0"/>
              <a:t>Possible Funding Types</a:t>
            </a:r>
          </a:p>
          <a:p>
            <a:r>
              <a:rPr lang="en-US" sz="2400" dirty="0"/>
              <a:t>Potential Environmental Actions</a:t>
            </a:r>
          </a:p>
          <a:p>
            <a:r>
              <a:rPr lang="en-US" sz="2400" dirty="0"/>
              <a:t>Right of Way Requirements</a:t>
            </a:r>
          </a:p>
          <a:p>
            <a:r>
              <a:rPr lang="en-US" sz="2400" dirty="0"/>
              <a:t>Number of Drainage Structures Anticipated</a:t>
            </a:r>
          </a:p>
          <a:p>
            <a:endParaRPr lang="en-US" dirty="0"/>
          </a:p>
        </p:txBody>
      </p:sp>
    </p:spTree>
    <p:extLst>
      <p:ext uri="{BB962C8B-B14F-4D97-AF65-F5344CB8AC3E}">
        <p14:creationId xmlns:p14="http://schemas.microsoft.com/office/powerpoint/2010/main" val="102745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Key Decision Points</a:t>
            </a:r>
            <a:endParaRPr lang="en-US" sz="3600" dirty="0"/>
          </a:p>
        </p:txBody>
      </p:sp>
      <p:sp>
        <p:nvSpPr>
          <p:cNvPr id="3" name="Content Placeholder 2"/>
          <p:cNvSpPr>
            <a:spLocks noGrp="1"/>
          </p:cNvSpPr>
          <p:nvPr>
            <p:ph idx="1"/>
          </p:nvPr>
        </p:nvSpPr>
        <p:spPr/>
        <p:txBody>
          <a:bodyPr>
            <a:noAutofit/>
          </a:bodyPr>
          <a:lstStyle/>
          <a:p>
            <a:r>
              <a:rPr lang="en-US" sz="2400" dirty="0" smtClean="0"/>
              <a:t>Purpose and Need</a:t>
            </a:r>
          </a:p>
          <a:p>
            <a:pPr lvl="1"/>
            <a:r>
              <a:rPr lang="en-US" sz="2000" dirty="0" smtClean="0"/>
              <a:t>Public Meeting</a:t>
            </a:r>
          </a:p>
          <a:p>
            <a:r>
              <a:rPr lang="en-US" sz="2400" dirty="0" smtClean="0"/>
              <a:t>Range of Alternatives</a:t>
            </a:r>
          </a:p>
          <a:p>
            <a:r>
              <a:rPr lang="en-US" sz="2400" dirty="0" smtClean="0"/>
              <a:t>Scope of Impacts</a:t>
            </a:r>
          </a:p>
          <a:p>
            <a:pPr lvl="1"/>
            <a:r>
              <a:rPr lang="en-US" sz="2000" dirty="0" smtClean="0"/>
              <a:t>Public Meeting</a:t>
            </a:r>
          </a:p>
          <a:p>
            <a:r>
              <a:rPr lang="en-US" sz="2400" dirty="0" smtClean="0"/>
              <a:t>Select Preferred Alternative</a:t>
            </a:r>
            <a:endParaRPr lang="en-US" sz="2400" dirty="0"/>
          </a:p>
        </p:txBody>
      </p:sp>
    </p:spTree>
    <p:extLst>
      <p:ext uri="{BB962C8B-B14F-4D97-AF65-F5344CB8AC3E}">
        <p14:creationId xmlns:p14="http://schemas.microsoft.com/office/powerpoint/2010/main" val="3973974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314452"/>
            <a:ext cx="10302240" cy="955548"/>
          </a:xfrm>
        </p:spPr>
        <p:txBody>
          <a:bodyPr>
            <a:noAutofit/>
          </a:bodyPr>
          <a:lstStyle/>
          <a:p>
            <a:r>
              <a:rPr lang="en-US" dirty="0"/>
              <a:t>A Solution In Search of a Need?</a:t>
            </a:r>
          </a:p>
        </p:txBody>
      </p:sp>
      <p:pic>
        <p:nvPicPr>
          <p:cNvPr id="4" name="_-6X1-SLOXM"/>
          <p:cNvPicPr>
            <a:picLocks noGrp="1" noRot="1" noChangeAspect="1"/>
          </p:cNvPicPr>
          <p:nvPr>
            <p:ph idx="1"/>
            <a:videoFile r:link="rId1"/>
          </p:nvPr>
        </p:nvPicPr>
        <p:blipFill>
          <a:blip r:embed="rId4"/>
          <a:stretch>
            <a:fillRect/>
          </a:stretch>
        </p:blipFill>
        <p:spPr>
          <a:xfrm>
            <a:off x="944880" y="1544320"/>
            <a:ext cx="10302240" cy="4765040"/>
          </a:xfrm>
          <a:prstGeom prst="rect">
            <a:avLst/>
          </a:prstGeom>
        </p:spPr>
      </p:pic>
    </p:spTree>
    <p:extLst>
      <p:ext uri="{BB962C8B-B14F-4D97-AF65-F5344CB8AC3E}">
        <p14:creationId xmlns:p14="http://schemas.microsoft.com/office/powerpoint/2010/main" val="3605440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1135" y="307285"/>
            <a:ext cx="4245980" cy="5265016"/>
          </a:xfrm>
        </p:spPr>
      </p:pic>
      <p:sp>
        <p:nvSpPr>
          <p:cNvPr id="4" name="TextBox 3"/>
          <p:cNvSpPr txBox="1"/>
          <p:nvPr/>
        </p:nvSpPr>
        <p:spPr>
          <a:xfrm>
            <a:off x="2641734" y="5831961"/>
            <a:ext cx="6924781" cy="830997"/>
          </a:xfrm>
          <a:prstGeom prst="rect">
            <a:avLst/>
          </a:prstGeom>
          <a:noFill/>
        </p:spPr>
        <p:txBody>
          <a:bodyPr wrap="none" rtlCol="0">
            <a:spAutoFit/>
          </a:bodyPr>
          <a:lstStyle/>
          <a:p>
            <a:r>
              <a:rPr lang="en-US" sz="2400" i="1" dirty="0" smtClean="0"/>
              <a:t>“BY FAILING TO PREPARE, YOU ARE PREPARING TO FAIL.”</a:t>
            </a:r>
          </a:p>
          <a:p>
            <a:r>
              <a:rPr lang="en-US" sz="2400" i="1" dirty="0"/>
              <a:t>	</a:t>
            </a:r>
            <a:r>
              <a:rPr lang="en-US" sz="2400" i="1" dirty="0" smtClean="0"/>
              <a:t>			    </a:t>
            </a:r>
            <a:r>
              <a:rPr lang="en-US" dirty="0" smtClean="0"/>
              <a:t>-BENJAMIN FRANKLIN</a:t>
            </a:r>
            <a:endParaRPr lang="en-US" dirty="0"/>
          </a:p>
        </p:txBody>
      </p:sp>
    </p:spTree>
    <p:extLst>
      <p:ext uri="{BB962C8B-B14F-4D97-AF65-F5344CB8AC3E}">
        <p14:creationId xmlns:p14="http://schemas.microsoft.com/office/powerpoint/2010/main" val="1954308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9336"/>
          </a:xfrm>
        </p:spPr>
        <p:txBody>
          <a:bodyPr>
            <a:noAutofit/>
          </a:bodyPr>
          <a:lstStyle/>
          <a:p>
            <a:pPr algn="ctr"/>
            <a:r>
              <a:rPr lang="en-US" sz="3200" dirty="0" smtClean="0"/>
              <a:t>Project Scope</a:t>
            </a:r>
            <a:endParaRPr lang="en-US" sz="3200" dirty="0"/>
          </a:p>
        </p:txBody>
      </p:sp>
      <p:sp>
        <p:nvSpPr>
          <p:cNvPr id="3" name="Content Placeholder 2"/>
          <p:cNvSpPr>
            <a:spLocks noGrp="1"/>
          </p:cNvSpPr>
          <p:nvPr>
            <p:ph idx="1"/>
          </p:nvPr>
        </p:nvSpPr>
        <p:spPr>
          <a:xfrm>
            <a:off x="2231136" y="2244639"/>
            <a:ext cx="7729728" cy="3101983"/>
          </a:xfrm>
        </p:spPr>
        <p:txBody>
          <a:bodyPr>
            <a:normAutofit fontScale="92500"/>
          </a:bodyPr>
          <a:lstStyle/>
          <a:p>
            <a:r>
              <a:rPr lang="en-US" sz="2800" dirty="0"/>
              <a:t>Project scope is the part of project planning that involves determining and documenting a list of specific project goals, </a:t>
            </a:r>
            <a:r>
              <a:rPr lang="en-US" sz="2800" dirty="0" smtClean="0"/>
              <a:t>deliverables, </a:t>
            </a:r>
            <a:r>
              <a:rPr lang="en-US" sz="2800" dirty="0"/>
              <a:t>tasks, costs and deadlines</a:t>
            </a:r>
            <a:r>
              <a:rPr lang="en-US" sz="2800" dirty="0" smtClean="0"/>
              <a:t>.</a:t>
            </a:r>
          </a:p>
          <a:p>
            <a:pPr marL="0" indent="0">
              <a:buNone/>
            </a:pPr>
            <a:endParaRPr lang="en-US" sz="2800" dirty="0" smtClean="0"/>
          </a:p>
          <a:p>
            <a:r>
              <a:rPr lang="en-US" sz="2800" dirty="0"/>
              <a:t>A series of project-focused activities that develop key design parameters and other </a:t>
            </a:r>
            <a:r>
              <a:rPr lang="en-US" sz="2800" dirty="0" smtClean="0"/>
              <a:t>project requirements.</a:t>
            </a:r>
            <a:endParaRPr lang="en-US" sz="2800" dirty="0"/>
          </a:p>
          <a:p>
            <a:endParaRPr lang="en-US" dirty="0" smtClean="0"/>
          </a:p>
          <a:p>
            <a:endParaRPr lang="en-US" dirty="0"/>
          </a:p>
          <a:p>
            <a:endParaRPr lang="en-US" dirty="0" smtClean="0"/>
          </a:p>
        </p:txBody>
      </p:sp>
    </p:spTree>
    <p:extLst>
      <p:ext uri="{BB962C8B-B14F-4D97-AF65-F5344CB8AC3E}">
        <p14:creationId xmlns:p14="http://schemas.microsoft.com/office/powerpoint/2010/main" val="1731401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Triple Constraint	</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058" y="2514600"/>
            <a:ext cx="3848708" cy="3158013"/>
          </a:xfrm>
          <a:prstGeom prst="rect">
            <a:avLst/>
          </a:prstGeom>
        </p:spPr>
      </p:pic>
    </p:spTree>
    <p:extLst>
      <p:ext uri="{BB962C8B-B14F-4D97-AF65-F5344CB8AC3E}">
        <p14:creationId xmlns:p14="http://schemas.microsoft.com/office/powerpoint/2010/main" val="294838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366"/>
            <a:ext cx="10515600" cy="1325563"/>
          </a:xfrm>
        </p:spPr>
        <p:txBody>
          <a:bodyPr>
            <a:normAutofit/>
          </a:bodyPr>
          <a:lstStyle/>
          <a:p>
            <a:r>
              <a:rPr lang="en-US" dirty="0" smtClean="0"/>
              <a:t>NCHRP Report 821 Effective Project Scoping	</a:t>
            </a:r>
            <a:endParaRPr lang="en-US" dirty="0"/>
          </a:p>
        </p:txBody>
      </p:sp>
      <p:sp>
        <p:nvSpPr>
          <p:cNvPr id="3" name="Content Placeholder 2"/>
          <p:cNvSpPr>
            <a:spLocks noGrp="1"/>
          </p:cNvSpPr>
          <p:nvPr>
            <p:ph idx="1"/>
          </p:nvPr>
        </p:nvSpPr>
        <p:spPr/>
        <p:txBody>
          <a:bodyPr>
            <a:normAutofit/>
          </a:bodyPr>
          <a:lstStyle/>
          <a:p>
            <a:r>
              <a:rPr lang="en-US" sz="2600" dirty="0" smtClean="0"/>
              <a:t>Statistical Evidence indicates that earlier and more detailed scoping efforts can reduce total design and construction cost by as much as 20% and shorten total design and construction schedule by as much as 39%.</a:t>
            </a:r>
            <a:endParaRPr lang="en-US" sz="2600" dirty="0"/>
          </a:p>
        </p:txBody>
      </p:sp>
    </p:spTree>
    <p:extLst>
      <p:ext uri="{BB962C8B-B14F-4D97-AF65-F5344CB8AC3E}">
        <p14:creationId xmlns:p14="http://schemas.microsoft.com/office/powerpoint/2010/main" val="3452108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961" y="1547254"/>
            <a:ext cx="9820369" cy="3055226"/>
          </a:xfrm>
        </p:spPr>
      </p:pic>
    </p:spTree>
    <p:extLst>
      <p:ext uri="{BB962C8B-B14F-4D97-AF65-F5344CB8AC3E}">
        <p14:creationId xmlns:p14="http://schemas.microsoft.com/office/powerpoint/2010/main" val="265028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8545"/>
          </a:xfrm>
        </p:spPr>
        <p:txBody>
          <a:bodyPr>
            <a:noAutofit/>
          </a:bodyPr>
          <a:lstStyle/>
          <a:p>
            <a:pPr algn="ctr"/>
            <a:r>
              <a:rPr lang="en-US" sz="3600" dirty="0" smtClean="0"/>
              <a:t>STEPS TO EFFECTIVE SCOPING</a:t>
            </a:r>
            <a:endParaRPr lang="en-US" sz="3600" dirty="0"/>
          </a:p>
        </p:txBody>
      </p:sp>
      <p:sp>
        <p:nvSpPr>
          <p:cNvPr id="5" name="Content Placeholder 4"/>
          <p:cNvSpPr>
            <a:spLocks noGrp="1"/>
          </p:cNvSpPr>
          <p:nvPr>
            <p:ph idx="1"/>
          </p:nvPr>
        </p:nvSpPr>
        <p:spPr>
          <a:xfrm>
            <a:off x="2088260" y="2148947"/>
            <a:ext cx="7729728" cy="3101983"/>
          </a:xfrm>
        </p:spPr>
        <p:txBody>
          <a:bodyPr>
            <a:normAutofit/>
          </a:bodyPr>
          <a:lstStyle/>
          <a:p>
            <a:r>
              <a:rPr lang="en-US" sz="3200" dirty="0" smtClean="0"/>
              <a:t>Project Data</a:t>
            </a:r>
          </a:p>
          <a:p>
            <a:r>
              <a:rPr lang="en-US" sz="3200" dirty="0" smtClean="0"/>
              <a:t>Resource Determination</a:t>
            </a:r>
          </a:p>
          <a:p>
            <a:r>
              <a:rPr lang="en-US" sz="3200" dirty="0" smtClean="0"/>
              <a:t>Pre-Design Meeting</a:t>
            </a:r>
          </a:p>
          <a:p>
            <a:r>
              <a:rPr lang="en-US" sz="3200" smtClean="0"/>
              <a:t>Key Decision </a:t>
            </a:r>
            <a:r>
              <a:rPr lang="en-US" sz="3200" dirty="0" smtClean="0"/>
              <a:t>Points</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4078015204"/>
              </p:ext>
            </p:extLst>
          </p:nvPr>
        </p:nvGraphicFramePr>
        <p:xfrm>
          <a:off x="5953124" y="1292225"/>
          <a:ext cx="4505325" cy="5418137"/>
        </p:xfrm>
        <a:graphic>
          <a:graphicData uri="http://schemas.openxmlformats.org/presentationml/2006/ole">
            <mc:AlternateContent xmlns:mc="http://schemas.openxmlformats.org/markup-compatibility/2006">
              <mc:Choice xmlns:v="urn:schemas-microsoft-com:vml" Requires="v">
                <p:oleObj spid="_x0000_s2081" name="Document" r:id="rId4" imgW="6089198" imgH="7323263" progId="Word.Document.12">
                  <p:embed/>
                </p:oleObj>
              </mc:Choice>
              <mc:Fallback>
                <p:oleObj name="Document" r:id="rId4" imgW="6089198" imgH="7323263" progId="Word.Document.12">
                  <p:embed/>
                  <p:pic>
                    <p:nvPicPr>
                      <p:cNvPr id="0" name=""/>
                      <p:cNvPicPr/>
                      <p:nvPr/>
                    </p:nvPicPr>
                    <p:blipFill>
                      <a:blip r:embed="rId5"/>
                      <a:stretch>
                        <a:fillRect/>
                      </a:stretch>
                    </p:blipFill>
                    <p:spPr>
                      <a:xfrm>
                        <a:off x="5953124" y="1292225"/>
                        <a:ext cx="4505325" cy="5418137"/>
                      </a:xfrm>
                      <a:prstGeom prst="rect">
                        <a:avLst/>
                      </a:prstGeom>
                    </p:spPr>
                  </p:pic>
                </p:oleObj>
              </mc:Fallback>
            </mc:AlternateContent>
          </a:graphicData>
        </a:graphic>
      </p:graphicFrame>
    </p:spTree>
    <p:extLst>
      <p:ext uri="{BB962C8B-B14F-4D97-AF65-F5344CB8AC3E}">
        <p14:creationId xmlns:p14="http://schemas.microsoft.com/office/powerpoint/2010/main" val="2673467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32903" y="805301"/>
            <a:ext cx="10326194" cy="5337312"/>
          </a:xfrm>
          <a:prstGeom prst="rect">
            <a:avLst/>
          </a:prstGeom>
        </p:spPr>
      </p:pic>
    </p:spTree>
    <p:extLst>
      <p:ext uri="{BB962C8B-B14F-4D97-AF65-F5344CB8AC3E}">
        <p14:creationId xmlns:p14="http://schemas.microsoft.com/office/powerpoint/2010/main" val="295782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869701714"/>
              </p:ext>
            </p:extLst>
          </p:nvPr>
        </p:nvGraphicFramePr>
        <p:xfrm>
          <a:off x="3454083" y="126048"/>
          <a:ext cx="5078412" cy="6572250"/>
        </p:xfrm>
        <a:graphic>
          <a:graphicData uri="http://schemas.openxmlformats.org/presentationml/2006/ole">
            <mc:AlternateContent xmlns:mc="http://schemas.openxmlformats.org/markup-compatibility/2006">
              <mc:Choice xmlns:v="urn:schemas-microsoft-com:vml" Requires="v">
                <p:oleObj spid="_x0000_s3087" name="Acrobat Document" r:id="rId4" imgW="5829261" imgH="7543646" progId="AcroExch.Document.11">
                  <p:embed/>
                </p:oleObj>
              </mc:Choice>
              <mc:Fallback>
                <p:oleObj name="Acrobat Document" r:id="rId4" imgW="5829261" imgH="7543646" progId="AcroExch.Document.11">
                  <p:embed/>
                  <p:pic>
                    <p:nvPicPr>
                      <p:cNvPr id="0" name=""/>
                      <p:cNvPicPr/>
                      <p:nvPr/>
                    </p:nvPicPr>
                    <p:blipFill>
                      <a:blip r:embed="rId5"/>
                      <a:stretch>
                        <a:fillRect/>
                      </a:stretch>
                    </p:blipFill>
                    <p:spPr>
                      <a:xfrm>
                        <a:off x="3454083" y="126048"/>
                        <a:ext cx="5078412" cy="6572250"/>
                      </a:xfrm>
                      <a:prstGeom prst="rect">
                        <a:avLst/>
                      </a:prstGeom>
                    </p:spPr>
                  </p:pic>
                </p:oleObj>
              </mc:Fallback>
            </mc:AlternateContent>
          </a:graphicData>
        </a:graphic>
      </p:graphicFrame>
    </p:spTree>
    <p:extLst>
      <p:ext uri="{BB962C8B-B14F-4D97-AF65-F5344CB8AC3E}">
        <p14:creationId xmlns:p14="http://schemas.microsoft.com/office/powerpoint/2010/main" val="415716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14636" y="18098"/>
            <a:ext cx="6286500" cy="6334125"/>
          </a:xfrm>
          <a:prstGeom prst="rect">
            <a:avLst/>
          </a:prstGeom>
        </p:spPr>
      </p:pic>
      <p:pic>
        <p:nvPicPr>
          <p:cNvPr id="9" name="Picture 8"/>
          <p:cNvPicPr>
            <a:picLocks noChangeAspect="1"/>
          </p:cNvPicPr>
          <p:nvPr/>
        </p:nvPicPr>
        <p:blipFill>
          <a:blip r:embed="rId4"/>
          <a:stretch>
            <a:fillRect/>
          </a:stretch>
        </p:blipFill>
        <p:spPr>
          <a:xfrm>
            <a:off x="2001520" y="2794000"/>
            <a:ext cx="7792720" cy="3935095"/>
          </a:xfrm>
          <a:prstGeom prst="rect">
            <a:avLst/>
          </a:prstGeom>
        </p:spPr>
      </p:pic>
      <p:pic>
        <p:nvPicPr>
          <p:cNvPr id="10" name="Picture 9"/>
          <p:cNvPicPr>
            <a:picLocks noChangeAspect="1"/>
          </p:cNvPicPr>
          <p:nvPr/>
        </p:nvPicPr>
        <p:blipFill>
          <a:blip r:embed="rId5"/>
          <a:stretch>
            <a:fillRect/>
          </a:stretch>
        </p:blipFill>
        <p:spPr>
          <a:xfrm>
            <a:off x="1320800" y="3241040"/>
            <a:ext cx="9042399" cy="3488055"/>
          </a:xfrm>
          <a:prstGeom prst="rect">
            <a:avLst/>
          </a:prstGeom>
        </p:spPr>
      </p:pic>
    </p:spTree>
    <p:extLst>
      <p:ext uri="{BB962C8B-B14F-4D97-AF65-F5344CB8AC3E}">
        <p14:creationId xmlns:p14="http://schemas.microsoft.com/office/powerpoint/2010/main" val="985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Brad Eldridge</Speakers>
    <Year xmlns="b47a5aad-adfb-4dac-9d3f-47090e67d565">2017</Year>
    <Section xmlns="b47a5aad-adfb-4dac-9d3f-47090e67d565">Design</Section>
    <Day xmlns="b47a5aad-adfb-4dac-9d3f-47090e67d565">Wednesday</Day>
  </documentManagement>
</p:properties>
</file>

<file path=customXml/itemProps1.xml><?xml version="1.0" encoding="utf-8"?>
<ds:datastoreItem xmlns:ds="http://schemas.openxmlformats.org/officeDocument/2006/customXml" ds:itemID="{8DBBD366-B279-4E8F-835D-64BF6B6A9725}"/>
</file>

<file path=customXml/itemProps2.xml><?xml version="1.0" encoding="utf-8"?>
<ds:datastoreItem xmlns:ds="http://schemas.openxmlformats.org/officeDocument/2006/customXml" ds:itemID="{37F2B00C-8800-42F7-B809-79CBC5DD8CBD}"/>
</file>

<file path=customXml/itemProps3.xml><?xml version="1.0" encoding="utf-8"?>
<ds:datastoreItem xmlns:ds="http://schemas.openxmlformats.org/officeDocument/2006/customXml" ds:itemID="{F640B9EA-7C92-4DD9-B416-6A792E00D22D}"/>
</file>

<file path=docProps/app.xml><?xml version="1.0" encoding="utf-8"?>
<Properties xmlns="http://schemas.openxmlformats.org/officeDocument/2006/extended-properties" xmlns:vt="http://schemas.openxmlformats.org/officeDocument/2006/docPropsVTypes">
  <Template>Parcel</Template>
  <TotalTime>1274</TotalTime>
  <Words>1504</Words>
  <Application>Microsoft Office PowerPoint</Application>
  <PresentationFormat>Widescreen</PresentationFormat>
  <Paragraphs>181</Paragraphs>
  <Slides>16</Slides>
  <Notes>16</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2" baseType="lpstr">
      <vt:lpstr>Arial</vt:lpstr>
      <vt:lpstr>Calibri</vt:lpstr>
      <vt:lpstr>Gill Sans MT</vt:lpstr>
      <vt:lpstr>Parcel</vt:lpstr>
      <vt:lpstr>Document</vt:lpstr>
      <vt:lpstr>Acrobat Document</vt:lpstr>
      <vt:lpstr>On Your Mark, Get Ready,…SCOPE!</vt:lpstr>
      <vt:lpstr>Project Scope</vt:lpstr>
      <vt:lpstr>Triple Constraint </vt:lpstr>
      <vt:lpstr>NCHRP Report 821 Effective Project Scoping </vt:lpstr>
      <vt:lpstr>PowerPoint Presentation</vt:lpstr>
      <vt:lpstr>STEPS TO EFFECTIVE SCOPING</vt:lpstr>
      <vt:lpstr>PowerPoint Presentation</vt:lpstr>
      <vt:lpstr>PowerPoint Presentation</vt:lpstr>
      <vt:lpstr>PowerPoint Presentation</vt:lpstr>
      <vt:lpstr>RESOURCE DETERMINATION</vt:lpstr>
      <vt:lpstr>Project Authorization</vt:lpstr>
      <vt:lpstr>Pre-Design Meeting</vt:lpstr>
      <vt:lpstr>Developing a project scope</vt:lpstr>
      <vt:lpstr>Key Decision Points</vt:lpstr>
      <vt:lpstr>A Solution In Search of a Need?</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Your Mark, Get Ready,…SCOPE!</dc:title>
  <dc:creator>Eldridge, Brad S (KYTC)</dc:creator>
  <cp:lastModifiedBy>Eldridge, Brad (KYTC)</cp:lastModifiedBy>
  <cp:revision>58</cp:revision>
  <dcterms:created xsi:type="dcterms:W3CDTF">2017-08-03T13:15:02Z</dcterms:created>
  <dcterms:modified xsi:type="dcterms:W3CDTF">2017-08-15T12:45:27Z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